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9926638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31/10/2019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31/10/2019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subtitle</a:t>
            </a:r>
            <a:r>
              <a:rPr lang="it-IT" dirty="0" smtClean="0"/>
              <a:t> style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0A709-60FE-44E8-AB30-8B15EEF5EBB6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28F7A5D-03BB-4AB5-9E49-88C568E7DFAC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9A256B7-4B49-4B32-B1F5-6848AEC74119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F63519-EBA3-4D2F-ABD8-3F0CD84B1F67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68C4E-AA36-45DA-BD35-FB8384638954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1733520-A239-46AF-958F-8062E9BBE660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9D47D7E-48D4-447D-A16F-3C032C987422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0AA0D97-1A95-4C18-9202-8C0F33532D8F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B9CCCFD3-02B1-45B4-A6FB-FA07425C3200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4CDD915-FDC5-4C49-B1F8-90D9E25DECA1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0FD4FCE-0442-4F45-B37A-B14EE3D56165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4D05F-69CA-4953-9842-2C06C64314EC}" type="datetime1">
              <a:rPr lang="it-IT" smtClean="0"/>
              <a:t>31/10/2019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William Stanley </a:t>
            </a:r>
            <a:r>
              <a:rPr lang="it-IT" dirty="0" err="1" smtClean="0"/>
              <a:t>Jevons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La versione inglese della rivoluzione marginalista</a:t>
            </a:r>
            <a:endParaRPr lang="it-IT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166691"/>
              </p:ext>
            </p:extLst>
          </p:nvPr>
        </p:nvGraphicFramePr>
        <p:xfrm>
          <a:off x="3475892" y="1096962"/>
          <a:ext cx="1781175" cy="194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3" imgW="1781640" imgH="1796400" progId="">
                  <p:embed/>
                </p:oleObj>
              </mc:Choice>
              <mc:Fallback>
                <p:oleObj r:id="rId3" imgW="1781640" imgH="1796400" progId="">
                  <p:embed/>
                  <p:pic>
                    <p:nvPicPr>
                      <p:cNvPr id="81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5892" y="1096962"/>
                        <a:ext cx="1781175" cy="19478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Equilibrio dello scambio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it-IT" dirty="0" smtClean="0"/>
                  <a:t>La relazione vista si può scrivere:</a:t>
                </a:r>
              </a:p>
              <a:p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it-IT" sz="41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𝒅𝒚</m:t>
                        </m:r>
                      </m:num>
                      <m:den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𝒅𝒙</m:t>
                        </m:r>
                      </m:den>
                    </m:f>
                    <m:r>
                      <a:rPr lang="it-IT" sz="41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it-IT" b="1" dirty="0" smtClean="0"/>
              </a:p>
              <a:p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Agente </a:t>
                </a: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 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(vale la stessa regola di massimizzazione):</a:t>
                </a:r>
                <a:endParaRPr lang="it-IT" alt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 lvl="1" indent="0">
                  <a:buNone/>
                </a:pPr>
                <a:r>
                  <a:rPr lang="it-IT" altLang="it-IT" b="1" i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it-IT" altLang="it-IT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altLang="it-I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dotazione iniziale di ferro di </a:t>
                </a:r>
                <a:r>
                  <a:rPr lang="it-IT" altLang="it-I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it-IT" altLang="it-IT" dirty="0">
                    <a:solidFill>
                      <a:srgbClr val="660066"/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g’ 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b-y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it-IT" altLang="it-I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grado finale di utilità del ferro rimasto a 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dopo lo scambio</a:t>
                </a:r>
              </a:p>
              <a:p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g’ 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it-IT" altLang="it-I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grado finale di utilità del grano ottenuto da </a:t>
                </a:r>
                <a:r>
                  <a:rPr lang="it-IT" altLang="it-IT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con lo 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scambio</a:t>
                </a:r>
                <a:endParaRPr lang="it-IT" altLang="it-IT" dirty="0">
                  <a:solidFill>
                    <a:srgbClr val="660066"/>
                  </a:solidFill>
                  <a:latin typeface="Comic Sans MS" panose="030F0702030302020204" pitchFamily="66" charset="0"/>
                </a:endParaRPr>
              </a:p>
              <a:p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In equilibrio: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it-IT" sz="41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</m:num>
                      <m:den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it-IT" sz="41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it-IT" sz="41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sz="4100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it-IT" b="1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9" t="-22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676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seconda legge di </a:t>
            </a:r>
            <a:r>
              <a:rPr lang="it-IT" dirty="0" err="1" smtClean="0"/>
              <a:t>Gossen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it-IT" dirty="0" smtClean="0"/>
                  <a:t>La formalizzazione di </a:t>
                </a:r>
                <a:r>
                  <a:rPr lang="it-IT" dirty="0" err="1" smtClean="0"/>
                  <a:t>Jevons</a:t>
                </a:r>
                <a:r>
                  <a:rPr lang="it-IT" dirty="0" smtClean="0"/>
                  <a:t> conferma la seconda legge di </a:t>
                </a:r>
                <a:r>
                  <a:rPr lang="it-IT" dirty="0" err="1" smtClean="0"/>
                  <a:t>Gossen</a:t>
                </a:r>
                <a:endParaRPr lang="it-IT" dirty="0" smtClean="0"/>
              </a:p>
              <a:p>
                <a:pPr lvl="1"/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 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equilibrio il rapporto tra le utilità marginali dei due beni per i due scambisti è lo stesso.</a:t>
                </a:r>
                <a:r>
                  <a:rPr lang="it-IT" altLang="it-IT" dirty="0">
                    <a:solidFill>
                      <a:srgbClr val="660066"/>
                    </a:solidFill>
                    <a:latin typeface="Comic Sans MS" panose="030F0702030302020204" pitchFamily="66" charset="0"/>
                  </a:rPr>
                  <a:t> </a:t>
                </a:r>
                <a:endParaRPr lang="it-IT" altLang="it-IT" dirty="0" smtClean="0">
                  <a:solidFill>
                    <a:srgbClr val="660066"/>
                  </a:solidFill>
                  <a:latin typeface="Comic Sans MS" panose="030F0702030302020204" pitchFamily="66" charset="0"/>
                </a:endParaRPr>
              </a:p>
              <a:p>
                <a:pPr lvl="1"/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Il rapporto tra le quantità scambiate dei due beni è l’inverso del rapporto tra i prezzi (se 2 unità di un bene si scambiano con 1 unità di un altro bene, il prezzo del secondo bene è il doppio del primo)</a:t>
                </a:r>
              </a:p>
              <a:p>
                <a:pPr lvl="1"/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Perciò: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it-IT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  <m:r>
                      <a:rPr lang="it-IT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it-IT" alt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 conseguenza la </a:t>
                </a:r>
                <a:r>
                  <a:rPr lang="it-IT" altLang="it-IT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seconda legge di </a:t>
                </a:r>
                <a:r>
                  <a:rPr lang="it-IT" altLang="it-IT" b="1" dirty="0" err="1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Gossen</a:t>
                </a:r>
                <a:endParaRPr lang="it-IT" altLang="it-IT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  <m:r>
                      <a:rPr lang="it-IT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  <m:r>
                      <a:rPr lang="it-IT" b="1" i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it-IT" b="1" i="1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  <m:r>
                      <a:rPr lang="it-IT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′(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it-IT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it-IT" b="1" i="1" smtClean="0">
                                <a:solidFill>
                                  <a:srgbClr val="C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endParaRPr lang="it-IT" alt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Conclusione di </a:t>
                </a:r>
                <a:r>
                  <a:rPr lang="it-IT" alt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J</a:t>
                </a:r>
                <a:r>
                  <a:rPr lang="it-IT" altLang="it-IT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evons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«il lavoro non ha influenza sul rapporto di scambio, il rapporto di scambio è determinato invece dal grado finale di utilità. La quantità di lavoro determina invece la quantità offerta»</a:t>
                </a:r>
              </a:p>
              <a:p>
                <a:pPr lvl="1"/>
                <a:endParaRPr lang="it-IT" alt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altLang="it-IT" dirty="0">
                  <a:solidFill>
                    <a:srgbClr val="660066"/>
                  </a:solidFill>
                  <a:latin typeface="Comic Sans MS" panose="030F0702030302020204" pitchFamily="66" charset="0"/>
                </a:endParaRPr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2022" r="-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287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L’offerta di lavoro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Lavoro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it-IT" alt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«sforzo 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penoso della mente o del corpo, a cui ci si sottopone in parte o del tutto in vista di un bene </a:t>
            </a:r>
            <a:r>
              <a:rPr lang="it-IT" alt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futuro»</a:t>
            </a:r>
          </a:p>
          <a:p>
            <a:pPr lvl="1"/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L’attività lavorativa è prima penosa (avvio), poi entro un breve intervallo piacevole, poi di nuovo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penosa</a:t>
            </a:r>
          </a:p>
          <a:p>
            <a:pPr lvl="1"/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L’utilità marginale del bene prodotto dall’attività lavorativa è decrescente.</a:t>
            </a:r>
          </a:p>
          <a:p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L’agente razionale sceglierà di continuare a lavorare fino a quando la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disutilità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derivante da un ulteriore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incremento della propria offerta di lavoro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sarà pari all’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utilità aggiuntiva 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derivante </a:t>
            </a:r>
            <a:r>
              <a:rPr lang="it-IT" alt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dall’ultima dose del bene</a:t>
            </a:r>
            <a:r>
              <a:rPr lang="it-IT" alt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prodotto mediante la propria attività.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271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formalizzazione grafica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91908" y="1600200"/>
            <a:ext cx="3094891" cy="4525963"/>
          </a:xfrm>
        </p:spPr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Curva </a:t>
            </a:r>
            <a:r>
              <a:rPr lang="it-IT" altLang="it-IT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abcd</a:t>
            </a:r>
            <a:r>
              <a:rPr lang="it-IT" altLang="it-IT" sz="3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= utilità marginale dell’attività lavorativa in rapporto al prodotto</a:t>
            </a:r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Curva </a:t>
            </a:r>
            <a:r>
              <a:rPr lang="it-IT" altLang="it-IT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zq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= utilità marginale del prodotto</a:t>
            </a:r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3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qm</a:t>
            </a:r>
            <a:r>
              <a:rPr lang="it-IT" altLang="it-IT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it-IT" altLang="it-IT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it-IT" alt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noProof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“il piacere conseguito è esattamente pari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alla pena del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lavoro cui ci si è sottoposti”</a:t>
            </a:r>
          </a:p>
          <a:p>
            <a:pPr>
              <a:lnSpc>
                <a:spcPct val="50000"/>
              </a:lnSpc>
              <a:buFont typeface="Arial" panose="020B0604020202020204" pitchFamily="34" charset="0"/>
              <a:buChar char="•"/>
            </a:pP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Tale punto definisce il limite dell’offerta di lavoro individuale.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6" name="Picture 3" descr="C:\Documenti\Uni\Corso 2000\jevon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87895"/>
            <a:ext cx="4794738" cy="3596054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99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capitale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Concetto di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capitale</a:t>
            </a:r>
            <a:r>
              <a:rPr lang="it-IT" sz="2400" dirty="0" smtClean="0"/>
              <a:t> collegato all’idea della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produzione indiretta</a:t>
            </a:r>
          </a:p>
          <a:p>
            <a:r>
              <a:rPr lang="it-IT" sz="2400" smtClean="0"/>
              <a:t>Beni-capitale </a:t>
            </a:r>
            <a:r>
              <a:rPr lang="it-IT" sz="2400" dirty="0" smtClean="0"/>
              <a:t>= beni che sostengono i lavoratori per il periodo necessario a ottenere beni finali (di consumo)</a:t>
            </a:r>
          </a:p>
          <a:p>
            <a:r>
              <a:rPr lang="it-IT" sz="2400" dirty="0" smtClean="0"/>
              <a:t>Più si utilizzano beni intermedi e mezzi di produzione più il processo richiede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</a:t>
            </a:r>
            <a:endParaRPr lang="it-IT" sz="2400" dirty="0" smtClean="0"/>
          </a:p>
          <a:p>
            <a:r>
              <a:rPr lang="it-IT" sz="2400" dirty="0" smtClean="0"/>
              <a:t>Più aumenta il tempo più il lavoro diventa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produttivo</a:t>
            </a:r>
            <a:endParaRPr lang="it-IT" sz="2400" dirty="0" smtClean="0"/>
          </a:p>
          <a:p>
            <a:r>
              <a:rPr lang="it-IT" sz="2400" dirty="0" smtClean="0"/>
              <a:t>La produttività marginale dell’allungamento del processo produttivo è decrescente.</a:t>
            </a:r>
          </a:p>
          <a:p>
            <a:r>
              <a:rPr lang="it-IT" sz="2400" dirty="0" smtClean="0"/>
              <a:t>Funzione di produzione: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X=f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2400" dirty="0" smtClean="0"/>
              <a:t> con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f’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)&gt;0 </a:t>
            </a:r>
            <a:r>
              <a:rPr lang="it-IT" sz="2400" dirty="0" smtClean="0"/>
              <a:t>e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f’’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)&lt;0</a:t>
            </a:r>
            <a:endParaRPr lang="it-IT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842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vita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457200" y="1468349"/>
            <a:ext cx="8229600" cy="452596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Economista Inglese (1832-1882)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Formazione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matematica e scientifica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Per difficoltà familiari abbandona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gli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studi universitari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Diventa funzionario della zecca di Sidney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In Australia matura l’interesse per la scienza economica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1862.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rivoluzionario presentato alla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British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Advancement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of Science (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F.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Notice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of a General Mathematical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Economy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(2a ed. 1879)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1865. Pubblica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Coal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. Problema dell’esaustione delle risorse energetiche.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1866. Professore di logica e filosofia all’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Owens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College di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1871. Pubblica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 Economy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1875.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presentato alla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British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sull’influenza delle macchie solari (!!) sui cicli economici.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1876. Docente di economia politica all’</a:t>
            </a:r>
            <a:r>
              <a:rPr lang="it-IT" alt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College di Londra.</a:t>
            </a:r>
          </a:p>
          <a:p>
            <a:pPr>
              <a:buFont typeface="Arial" panose="020B0604020202020204" pitchFamily="34" charset="0"/>
              <a:buChar char="•"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058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teoria dell’economia politica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«Ripetute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riflessioni e ricerche mi hanno addotto ad abbracciare l’opinione in certo qual modo nuova che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il valore dipende interamente dall’utilità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. Le opinioni prevalenti attribuiscono al lavoro più che all’utilità l’origine del valore … Io dimostro invece che per poter pervenire ad una teoria soddisfacente dello scambio, di cui le comuni leggi della domanda e dell’offerta sono una conseguenza necessaria, non abbiamo che da precisare con cura le leggi naturali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della variazione dell’utilità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col </a:t>
            </a:r>
            <a:r>
              <a:rPr lang="it-IT" alt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variare della quantità di merce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in nostro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possesso».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Contro Ricardo e i classici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«la mente capace ma male indirizzata di Ricardo ha posto su di una via fallace il carro della scienza economica»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Metodo</a:t>
            </a:r>
            <a:r>
              <a:rPr lang="it-IT" alt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it-IT" alt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Scienza deduttiva: leggi generali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Scienza induttiva: applicazione delle leggi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Statistica: quantificazione delle leggi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Utilizzo del linguaggio matematico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L’economia deve essere simile alla “meccanica statica”</a:t>
            </a:r>
            <a:endParaRPr lang="it-IT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80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L’utilità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«Chi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si volge a considerare in qual modo piacere e pena possano essere stimati come grandezze, deve certo accogliere quanto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Bentham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ha esposto a questo proposito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….»</a:t>
            </a: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Semplificazione del calcolo di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Bentham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Due dimensioni principali:</a:t>
            </a:r>
          </a:p>
          <a:p>
            <a:pPr lvl="1"/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Durata</a:t>
            </a:r>
          </a:p>
          <a:p>
            <a:pPr lvl="1"/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Intensità</a:t>
            </a:r>
          </a:p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gni sentimento deve durare un certo tempo, più o meno lungo a seconda dei casi; fin che dura può essere più o meno cauto e intenso»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625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grado finale di utilità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L’utilità è misurabile in base al contributo alla felicità di una persona di una certa quantità di bene:</a:t>
            </a:r>
          </a:p>
          <a:p>
            <a:r>
              <a:rPr lang="it-IT" dirty="0" smtClean="0"/>
              <a:t>Distinzione tra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utilità totale </a:t>
            </a:r>
            <a:r>
              <a:rPr lang="it-IT" dirty="0" smtClean="0"/>
              <a:t>e utilità relativa o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grado finale di utilità </a:t>
            </a:r>
            <a:r>
              <a:rPr lang="it-IT" dirty="0" smtClean="0"/>
              <a:t>(utilità marginale dell’ultima dose consumata). </a:t>
            </a:r>
            <a:endParaRPr lang="it-IT" dirty="0"/>
          </a:p>
          <a:p>
            <a:r>
              <a:rPr lang="it-IT" dirty="0" smtClean="0"/>
              <a:t>Il grado finale di utilità è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decrescente</a:t>
            </a:r>
          </a:p>
          <a:p>
            <a:r>
              <a:rPr lang="it-IT" dirty="0" smtClean="0"/>
              <a:t>Ad esempio l’acqua:</a:t>
            </a:r>
          </a:p>
          <a:p>
            <a:r>
              <a:rPr lang="it-IT" dirty="0" smtClean="0"/>
              <a:t>«fino un certo ammontare l’acqua è indispensabile; quantità ulteriori presentano vari gradi di utilità; al di là di una certa quantità scende gradualmente fino a zero»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789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L’analisi dell’utilità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3533" y="4835276"/>
            <a:ext cx="8229600" cy="1735529"/>
          </a:xfrm>
        </p:spPr>
        <p:txBody>
          <a:bodyPr>
            <a:noAutofit/>
          </a:bodyPr>
          <a:lstStyle/>
          <a:p>
            <a:r>
              <a:rPr lang="it-IT" sz="1600" dirty="0" smtClean="0"/>
              <a:t>Il grado finale di utilità è decrescente ed è misturato dall’altezza dell’ordinata. Per la quantità </a:t>
            </a:r>
            <a:r>
              <a:rPr lang="it-IT" sz="1600" i="1" dirty="0" smtClean="0"/>
              <a:t>a </a:t>
            </a:r>
            <a:r>
              <a:rPr lang="it-IT" sz="1600" dirty="0" smtClean="0"/>
              <a:t>è il segmento </a:t>
            </a:r>
            <a:r>
              <a:rPr lang="it-IT" sz="1600" i="1" dirty="0" smtClean="0"/>
              <a:t>ab</a:t>
            </a:r>
            <a:r>
              <a:rPr lang="it-IT" sz="1600" dirty="0" smtClean="0"/>
              <a:t>.</a:t>
            </a:r>
          </a:p>
          <a:p>
            <a:r>
              <a:rPr lang="it-IT" sz="1600" dirty="0" smtClean="0"/>
              <a:t>L’utilità totale è invece misurata dall’area al di sotto della curva.  </a:t>
            </a:r>
          </a:p>
          <a:p>
            <a:r>
              <a:rPr lang="it-IT" sz="1600" dirty="0" smtClean="0"/>
              <a:t>L’incremento di utilità da </a:t>
            </a:r>
            <a:r>
              <a:rPr lang="it-IT" sz="1600" i="1" dirty="0" smtClean="0"/>
              <a:t>a</a:t>
            </a:r>
            <a:r>
              <a:rPr lang="it-IT" sz="1600" dirty="0" smtClean="0"/>
              <a:t> ad </a:t>
            </a:r>
            <a:r>
              <a:rPr lang="it-IT" sz="1600" i="1" dirty="0" err="1" smtClean="0"/>
              <a:t>a’</a:t>
            </a:r>
            <a:r>
              <a:rPr lang="it-IT" sz="1600" i="1" dirty="0" smtClean="0"/>
              <a:t> </a:t>
            </a:r>
            <a:r>
              <a:rPr lang="it-IT" sz="1600" dirty="0" smtClean="0"/>
              <a:t>è l’area del rettangolo </a:t>
            </a:r>
            <a:r>
              <a:rPr lang="it-IT" sz="1600" i="1" dirty="0" err="1" smtClean="0"/>
              <a:t>aa’bb</a:t>
            </a:r>
            <a:r>
              <a:rPr lang="it-IT" sz="1600" i="1" dirty="0" smtClean="0"/>
              <a:t>’. (</a:t>
            </a:r>
            <a:r>
              <a:rPr lang="it-IT" sz="1600" dirty="0" smtClean="0"/>
              <a:t>Misurazione approssimata). Per incrementi infinitesimi coincide con il grado finale di utilità</a:t>
            </a:r>
            <a:endParaRPr 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30" name="Gruppo 29"/>
          <p:cNvGrpSpPr/>
          <p:nvPr/>
        </p:nvGrpSpPr>
        <p:grpSpPr>
          <a:xfrm>
            <a:off x="2122000" y="1468349"/>
            <a:ext cx="4662732" cy="3279198"/>
            <a:chOff x="1357068" y="1203202"/>
            <a:chExt cx="5665787" cy="3984625"/>
          </a:xfrm>
        </p:grpSpPr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1880943" y="1254002"/>
              <a:ext cx="0" cy="3529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Line 5"/>
            <p:cNvSpPr>
              <a:spLocks noChangeShapeType="1"/>
            </p:cNvSpPr>
            <p:nvPr/>
          </p:nvSpPr>
          <p:spPr bwMode="auto">
            <a:xfrm>
              <a:off x="1880943" y="4783015"/>
              <a:ext cx="5041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6686305" y="4730627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i="1"/>
                <a:t>q</a:t>
              </a: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1357068" y="1203202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i="1"/>
                <a:t>u</a:t>
              </a: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1501530" y="4659190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/>
                <a:t>0</a:t>
              </a: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2169868" y="1685802"/>
              <a:ext cx="4319587" cy="2017713"/>
            </a:xfrm>
            <a:custGeom>
              <a:avLst/>
              <a:gdLst>
                <a:gd name="T0" fmla="*/ 0 w 2721"/>
                <a:gd name="T1" fmla="*/ 0 h 1271"/>
                <a:gd name="T2" fmla="*/ 998 w 2721"/>
                <a:gd name="T3" fmla="*/ 817 h 1271"/>
                <a:gd name="T4" fmla="*/ 2721 w 2721"/>
                <a:gd name="T5" fmla="*/ 1271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1" h="1271">
                  <a:moveTo>
                    <a:pt x="0" y="0"/>
                  </a:moveTo>
                  <a:cubicBezTo>
                    <a:pt x="272" y="302"/>
                    <a:pt x="545" y="605"/>
                    <a:pt x="998" y="817"/>
                  </a:cubicBezTo>
                  <a:cubicBezTo>
                    <a:pt x="1451" y="1029"/>
                    <a:pt x="2434" y="1195"/>
                    <a:pt x="2721" y="127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2817568" y="2335090"/>
              <a:ext cx="0" cy="2447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2725493" y="1971552"/>
              <a:ext cx="311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p</a:t>
              </a:r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2654055" y="4779840"/>
              <a:ext cx="3683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m</a:t>
              </a: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H="1">
              <a:off x="3535119" y="2905002"/>
              <a:ext cx="0" cy="18748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>
              <a:off x="3898656" y="2905001"/>
              <a:ext cx="0" cy="1878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Text Box 16"/>
            <p:cNvSpPr txBox="1">
              <a:spLocks noChangeArrowheads="1"/>
            </p:cNvSpPr>
            <p:nvPr/>
          </p:nvSpPr>
          <p:spPr bwMode="auto">
            <a:xfrm>
              <a:off x="3373193" y="4708402"/>
              <a:ext cx="311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a</a:t>
              </a:r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3806580" y="4708402"/>
              <a:ext cx="39528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a’</a:t>
              </a:r>
            </a:p>
          </p:txBody>
        </p:sp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3393830" y="2455740"/>
              <a:ext cx="311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b</a:t>
              </a:r>
            </a:p>
          </p:txBody>
        </p:sp>
        <p:sp>
          <p:nvSpPr>
            <p:cNvPr id="27" name="Text Box 19"/>
            <p:cNvSpPr txBox="1">
              <a:spLocks noChangeArrowheads="1"/>
            </p:cNvSpPr>
            <p:nvPr/>
          </p:nvSpPr>
          <p:spPr bwMode="auto">
            <a:xfrm>
              <a:off x="3754193" y="2455740"/>
              <a:ext cx="395287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b’</a:t>
              </a: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>
              <a:off x="6130680" y="3630490"/>
              <a:ext cx="0" cy="1152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 Box 22"/>
            <p:cNvSpPr txBox="1">
              <a:spLocks noChangeArrowheads="1"/>
            </p:cNvSpPr>
            <p:nvPr/>
          </p:nvSpPr>
          <p:spPr bwMode="auto">
            <a:xfrm>
              <a:off x="6038605" y="4779840"/>
              <a:ext cx="311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2000" i="1"/>
                <a:t>n</a:t>
              </a:r>
            </a:p>
          </p:txBody>
        </p:sp>
      </p:grpSp>
      <p:cxnSp>
        <p:nvCxnSpPr>
          <p:cNvPr id="32" name="Connettore diritto 31"/>
          <p:cNvCxnSpPr>
            <a:endCxn id="23" idx="0"/>
          </p:cNvCxnSpPr>
          <p:nvPr/>
        </p:nvCxnSpPr>
        <p:spPr>
          <a:xfrm>
            <a:off x="3908628" y="2852130"/>
            <a:ext cx="305004" cy="167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83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Lo scambio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Ipotesi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alt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a. Ogni scambista dispone di informazioni complete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b. Ogni bene è di qualità omogenea e perfettamente divisibile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c. Lo scambio avviene tra 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trading </a:t>
            </a:r>
            <a:r>
              <a:rPr lang="it-IT" altLang="it-IT" sz="2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bodies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generici (di fatto individui che massimizzano la loro utilità)</a:t>
            </a:r>
          </a:p>
          <a:p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Jevons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si propone di mettere in evidenza due aspetti dello scambio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it-IT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1. Lo scambio deve essere efficiente per ciascun agente: il risultato dello scambio deve rappresentare per lui una posizione di equilibrio (</a:t>
            </a:r>
            <a:r>
              <a:rPr lang="it-IT" altLang="it-IT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equilibrio del consumatore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1"/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2. Lo scambio deve essere efficiente per </a:t>
            </a:r>
            <a:r>
              <a:rPr lang="it-IT" altLang="it-IT" sz="1800">
                <a:latin typeface="Arial" panose="020B0604020202020204" pitchFamily="34" charset="0"/>
                <a:cs typeface="Arial" panose="020B0604020202020204" pitchFamily="34" charset="0"/>
              </a:rPr>
              <a:t>tutti </a:t>
            </a:r>
            <a:r>
              <a:rPr lang="it-IT" altLang="it-IT" sz="1800" smtClean="0">
                <a:latin typeface="Arial" panose="020B0604020202020204" pitchFamily="34" charset="0"/>
                <a:cs typeface="Arial" panose="020B0604020202020204" pitchFamily="34" charset="0"/>
              </a:rPr>
              <a:t>gli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agenti: tutti devono risultare soddisfatti dallo scambio e il mercato deve essere “sgombro” (</a:t>
            </a:r>
            <a:r>
              <a:rPr lang="it-IT" altLang="it-IT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equilibrio di mercato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30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legge di indifferenza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Condizione dello scambio è che l’utilità marginale del bene che si desidera ottenere sia superiore a quella del bene che si desidera cedere.</a:t>
                </a:r>
                <a:endParaRPr lang="it-IT" alt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Lo scambio continuerà fino a che l’utilità delle ultime dosi infinitesimali dei due beni scambiati è uguale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it-IT" alt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it-IT" altLang="it-IT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Legge di indifferenza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”: “quando una merce è di qualità perfettamente uniforme o omogenea […] in un medesimo mercato, tutte le porzioni debbono essere scambiate secondo un medesimo rapporto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”.</a:t>
                </a:r>
                <a:endParaRPr lang="it-IT" alt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In simboli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𝒅𝒙</m:t>
                        </m:r>
                      </m:num>
                      <m:den>
                        <m: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𝒅𝒚</m:t>
                        </m:r>
                      </m:den>
                    </m:f>
                    <m:r>
                      <a:rPr lang="it-IT" sz="34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𝒙</m:t>
                        </m:r>
                      </m:num>
                      <m:den>
                        <m:r>
                          <a:rPr lang="it-IT" sz="3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il rapporto di scambio tra due dosi infinitesimali qualsiasi </a:t>
                </a:r>
                <a:r>
                  <a:rPr lang="it-IT" altLang="it-IT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dx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e </a:t>
                </a:r>
                <a:r>
                  <a:rPr lang="it-IT" altLang="it-IT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dy</a:t>
                </a:r>
                <a:r>
                  <a:rPr lang="it-IT" alt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deve essere identico, </a:t>
                </a:r>
                <a:r>
                  <a:rPr lang="it-IT" alt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ed è identico al rapporto tra tutte le quantità scambiate.</a:t>
                </a:r>
                <a:endParaRPr 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5" t="-2291" r="-16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46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Equilibrio del consumatore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Dati: due beni (grano e ferro) e due individui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che possiedono ciascuno solo uno dei due beni</a:t>
            </a:r>
          </a:p>
          <a:p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Agente 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altLang="it-IT" sz="2000" dirty="0">
              <a:solidFill>
                <a:srgbClr val="660066"/>
              </a:solidFill>
              <a:latin typeface="Comic Sans MS" panose="030F0702030302020204" pitchFamily="66" charset="0"/>
            </a:endParaRPr>
          </a:p>
          <a:p>
            <a:r>
              <a:rPr lang="it-IT" altLang="it-IT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dotazione di grano posseduta inizialmente da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quantità di grano scambiata sul mercato (ceduta da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quantità di ferro acquisita da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con lo scambio (ceduta da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f’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a-x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grado finale di utilità del grano rimasto ad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dopo lo scambio</a:t>
            </a:r>
          </a:p>
          <a:p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f’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grado finale di utilità del ferro ottenuto da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con lo scambio</a:t>
            </a:r>
          </a:p>
          <a:p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(la derivata della funzione di utilità rappresenta l’utilità marginale)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L’agente </a:t>
            </a:r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continuerà a cedere grano e ad acquisire ferro fino a che </a:t>
            </a:r>
            <a:endParaRPr lang="it-IT" altLang="it-IT" sz="2000" dirty="0">
              <a:solidFill>
                <a:srgbClr val="660066"/>
              </a:solidFill>
              <a:latin typeface="Comic Sans MS" panose="030F0702030302020204" pitchFamily="66" charset="0"/>
            </a:endParaRPr>
          </a:p>
          <a:p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f’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a-x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. 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dx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= 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f’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it-IT" altLang="it-IT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. </a:t>
            </a:r>
            <a:r>
              <a:rPr lang="it-IT" altLang="it-IT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dy</a:t>
            </a:r>
            <a:endParaRPr lang="it-IT" altLang="it-IT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cioè finché l’utilità marginale dell’ultima dose scambiata di grano è </a:t>
            </a:r>
            <a:r>
              <a:rPr lang="it-IT" alt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uguale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all’utilità marginale dell’ultima dose di ferro acquisita.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William Stanley Jevons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096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1256</Words>
  <Application>Microsoft Office PowerPoint</Application>
  <PresentationFormat>Presentazione su schermo (4:3)</PresentationFormat>
  <Paragraphs>146</Paragraphs>
  <Slides>14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14</vt:i4>
      </vt:variant>
    </vt:vector>
  </HeadingPairs>
  <TitlesOfParts>
    <vt:vector size="21" baseType="lpstr">
      <vt:lpstr>Arial</vt:lpstr>
      <vt:lpstr>Arial Italic</vt:lpstr>
      <vt:lpstr>Calibri</vt:lpstr>
      <vt:lpstr>Cambria Math</vt:lpstr>
      <vt:lpstr>Comic Sans MS</vt:lpstr>
      <vt:lpstr>Wingdings</vt:lpstr>
      <vt:lpstr>Slide_DirezioneAmministrativa_UNIMC</vt:lpstr>
      <vt:lpstr>William Stanley Jevons</vt:lpstr>
      <vt:lpstr>La vita</vt:lpstr>
      <vt:lpstr>La teoria dell’economia politica</vt:lpstr>
      <vt:lpstr>L’utilità</vt:lpstr>
      <vt:lpstr>Il grado finale di utilità</vt:lpstr>
      <vt:lpstr>L’analisi dell’utilità</vt:lpstr>
      <vt:lpstr>Lo scambio</vt:lpstr>
      <vt:lpstr>La legge di indifferenza</vt:lpstr>
      <vt:lpstr>Equilibrio del consumatore</vt:lpstr>
      <vt:lpstr>Equilibrio dello scambio</vt:lpstr>
      <vt:lpstr>La seconda legge di Gossen</vt:lpstr>
      <vt:lpstr>L’offerta di lavoro</vt:lpstr>
      <vt:lpstr>La formalizzazione grafica</vt:lpstr>
      <vt:lpstr>Il capitale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chiara</dc:creator>
  <cp:lastModifiedBy>stefano.perri</cp:lastModifiedBy>
  <cp:revision>28</cp:revision>
  <cp:lastPrinted>2019-10-31T11:23:34Z</cp:lastPrinted>
  <dcterms:created xsi:type="dcterms:W3CDTF">2013-03-13T12:10:39Z</dcterms:created>
  <dcterms:modified xsi:type="dcterms:W3CDTF">2019-10-31T11:31:56Z</dcterms:modified>
</cp:coreProperties>
</file>